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948" r:id="rId2"/>
    <p:sldId id="555" r:id="rId3"/>
    <p:sldId id="928" r:id="rId4"/>
    <p:sldId id="926" r:id="rId5"/>
    <p:sldId id="930" r:id="rId6"/>
    <p:sldId id="927" r:id="rId7"/>
    <p:sldId id="977" r:id="rId8"/>
    <p:sldId id="954" r:id="rId9"/>
    <p:sldId id="973" r:id="rId10"/>
    <p:sldId id="974" r:id="rId11"/>
    <p:sldId id="975" r:id="rId12"/>
    <p:sldId id="634" r:id="rId13"/>
    <p:sldId id="635" r:id="rId14"/>
    <p:sldId id="637" r:id="rId15"/>
    <p:sldId id="636" r:id="rId16"/>
    <p:sldId id="923" r:id="rId17"/>
    <p:sldId id="711" r:id="rId18"/>
    <p:sldId id="639" r:id="rId19"/>
    <p:sldId id="640" r:id="rId20"/>
    <p:sldId id="641" r:id="rId21"/>
    <p:sldId id="642" r:id="rId22"/>
    <p:sldId id="957" r:id="rId23"/>
    <p:sldId id="732" r:id="rId24"/>
    <p:sldId id="933" r:id="rId25"/>
    <p:sldId id="916" r:id="rId26"/>
    <p:sldId id="917" r:id="rId27"/>
    <p:sldId id="918" r:id="rId28"/>
    <p:sldId id="919" r:id="rId29"/>
    <p:sldId id="966" r:id="rId30"/>
    <p:sldId id="980" r:id="rId31"/>
    <p:sldId id="967" r:id="rId32"/>
    <p:sldId id="968" r:id="rId33"/>
    <p:sldId id="969" r:id="rId34"/>
    <p:sldId id="970" r:id="rId35"/>
    <p:sldId id="9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9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109F8-DB46-4660-A419-D0E9E1FC4A2D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63D25-157F-4A71-805B-3DDDF8F6E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8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57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gather evidence? Calculate</a:t>
            </a:r>
            <a:r>
              <a:rPr lang="en-US" baseline="0" dirty="0"/>
              <a:t> observed stat</a:t>
            </a:r>
          </a:p>
          <a:p>
            <a:r>
              <a:rPr lang="en-US" baseline="0" dirty="0"/>
              <a:t>How do we create the null distribution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67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94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70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97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50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69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59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9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3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7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41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06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41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rgbClr val="0000FF"/>
                </a:solidFill>
              </a:rPr>
              <a:t>boxplot(</a:t>
            </a:r>
            <a:r>
              <a:rPr lang="en-US" dirty="0" err="1">
                <a:solidFill>
                  <a:srgbClr val="0000FF"/>
                </a:solidFill>
              </a:rPr>
              <a:t>completion_time</a:t>
            </a:r>
            <a:r>
              <a:rPr lang="en-US" dirty="0">
                <a:solidFill>
                  <a:srgbClr val="0000FF"/>
                </a:solidFill>
              </a:rPr>
              <a:t> ~ </a:t>
            </a:r>
            <a:r>
              <a:rPr lang="en-US" dirty="0" err="1">
                <a:solidFill>
                  <a:srgbClr val="0000FF"/>
                </a:solidFill>
              </a:rPr>
              <a:t>shuffled_majors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ylab</a:t>
            </a:r>
            <a:r>
              <a:rPr lang="en-US" dirty="0">
                <a:solidFill>
                  <a:srgbClr val="0000FF"/>
                </a:solidFill>
              </a:rPr>
              <a:t> = "Time (s)")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1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(data, grouping)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93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(data, grouping)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96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(data, grouping)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06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98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1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31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72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24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5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1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9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90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75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4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6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7F07A-F55D-4AFE-B77E-51714FC8A8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8DA3-088A-475D-827D-35F530D57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A837F-BEDF-47E9-B4A1-6C80B6903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BE7B-5A25-42D6-8F94-B00125B9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287F3-52AD-4994-BEB2-7CBEB5CF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ACD50-00D4-4759-973A-4B22F3B7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30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447E-CC4E-491A-A31C-EB2950F1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67D44-9415-4B6D-935D-4EEB9BC1D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94724-2164-4FA5-9B71-A0B6C75EF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D50B0-F2F3-4767-9696-CD5824A3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134BC-7BD8-4C18-9199-D31CD6C3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1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5A022E-24C6-45B1-B4BA-F2213E18D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91261-64C7-42DF-BB39-1380C0174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405CA-0914-441A-B9D7-BBB92BA48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A4330-D698-4AD2-AB52-266387BE1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1AF9F-12D9-4EC2-8B27-74BFCB3A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5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171E-843F-4DB9-A592-B474CB27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6DA91-677D-4A88-978B-992439DC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61649-8EF4-463B-83BC-DDDC1D66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0D19A-4D5B-4D90-86F2-4F6DEA6DB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3EB6D-49BD-4448-94EF-323B362B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0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895-C9AF-4EBA-813F-CFF31AF39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77BD4-10B3-49C3-9151-B5B400AA6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7D9F-D596-4571-AC90-E38F5ED3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A26C2-580E-42A7-980B-D62FDE83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2F008-27C9-4819-BA7C-8F4F2801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2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C400-09C9-4D92-B6F2-A6717D30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84838-C99D-43E2-BF15-4F923BD9E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42A78-3607-453D-80C4-28B5A29AE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1B1EE-6F13-4EEC-91EB-EF864F84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1D328-037E-49C8-BE0F-F17D8160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44B8D-F8D2-49F7-9D15-C341A77B3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63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1249-4B72-42FD-92D1-82435ED3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F8818-FE55-499A-8C0A-60340E37B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9D9DA-7D95-4968-A41C-0FF18F0A1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C29AD-7391-47B3-BC64-26F5D4FB5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B9D27-507E-4824-AB06-7739575EC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F3E75C-C17F-45E3-9EAE-7B1EBFC4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E7D5C-2070-4109-9368-C08741A4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3D2B12-5D6C-402E-A362-B60B9C4C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5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A561-2AB0-414A-A06A-0298A216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6340F-490A-4EB2-A7C0-489F5A74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95EF6-B56E-4DE2-91BA-9862F888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4FD1E-EAE2-4B95-9E7F-D0AA81DD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4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1E010-4B1B-4F79-BE3A-655AD7E4C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45C75-B8FB-4935-BA03-FF17C94E0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B80B8-238D-4EF7-87CC-02BA2F02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6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8536-BE9E-43F7-8A6C-09094B44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6ECDF-AAEC-4D16-A870-2F3302F1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9A98D-4196-4B88-913D-9970DC8FF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0A514-C18E-456C-81B9-97CC0BC5C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AD88F-352E-46F6-A7E5-7467E1D10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B0448-0BEA-45F8-A2DC-3FDE538B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44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6ED2-7758-46DD-B611-ED89CA0E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4BDFBE-F6E7-4505-9BE4-F16B7E85B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65D9C-508C-4CA6-8485-1B207173D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CA936-D6A8-4927-96B4-38097A949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1AF87-D02D-4A60-9893-08730D02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91481-FFE8-4574-8B2F-391CB4EA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DCE2D-9EE5-4FE6-871D-7410D30E9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A683-4398-4C17-A607-7ED93D317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B7191-074B-4179-8261-2A864216F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C8185-4166-4BF2-AB2F-C2C6B2D6267C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FFE7B-AECE-497C-81BA-1985E4847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BFB67-AB1C-488E-84AD-BCFA3D79D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2220E-550D-4AEF-8AC5-331BF130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hyperlink" Target="http://allendowney.blogspot.com/2016/06/there-is-still-only-one-tes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6.gif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hyperlink" Target="http://allendowney.blogspot.com/2016/06/there-is-still-only-one-test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827" y="571738"/>
            <a:ext cx="10989128" cy="951366"/>
          </a:xfrm>
        </p:spPr>
        <p:txBody>
          <a:bodyPr>
            <a:normAutofit/>
          </a:bodyPr>
          <a:lstStyle/>
          <a:p>
            <a:r>
              <a:rPr lang="en-US" sz="4800" dirty="0"/>
              <a:t>Hypothesis tests for more than two means</a:t>
            </a:r>
          </a:p>
        </p:txBody>
      </p:sp>
      <p:pic>
        <p:nvPicPr>
          <p:cNvPr id="4" name="Picture 2" descr="http://www.educationworld.com/a_lesson/sudoku/images/sudoku_0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574" y="2498408"/>
            <a:ext cx="3631633" cy="35720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08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6B6427-1682-4BA7-858D-75DD239DA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129" y="1783421"/>
            <a:ext cx="10015319" cy="509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only one </a:t>
            </a:r>
            <a:r>
              <a:rPr lang="en-US" dirty="0">
                <a:hlinkClick r:id="rId4"/>
              </a:rPr>
              <a:t>hypothesis test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57D4E-EB0F-414F-8A83-1AE07DE35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2790202"/>
            <a:ext cx="6220138" cy="27570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EB2961-BBE8-4137-9D6A-4FCA10C65B53}"/>
              </a:ext>
            </a:extLst>
          </p:cNvPr>
          <p:cNvSpPr txBox="1">
            <a:spLocks/>
          </p:cNvSpPr>
          <p:nvPr/>
        </p:nvSpPr>
        <p:spPr>
          <a:xfrm>
            <a:off x="824129" y="6044465"/>
            <a:ext cx="6134937" cy="50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Just follow the 5 hypothesis tests steps!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B20EAA-EE9F-4680-9B06-8EE4E6A8C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21" y="2083522"/>
            <a:ext cx="3257550" cy="4000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F67F52-BE38-694D-B2F4-A96B9965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635"/>
          </a:xfrm>
        </p:spPr>
        <p:txBody>
          <a:bodyPr/>
          <a:lstStyle/>
          <a:p>
            <a:r>
              <a:rPr lang="en-US" dirty="0"/>
              <a:t>The logic of hypothesis tests…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081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363" y="253014"/>
            <a:ext cx="9703988" cy="798656"/>
          </a:xfrm>
        </p:spPr>
        <p:txBody>
          <a:bodyPr/>
          <a:lstStyle/>
          <a:p>
            <a:r>
              <a:rPr lang="en-US" dirty="0"/>
              <a:t>Five steps of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505198"/>
            <a:ext cx="10368643" cy="49045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1. State H</a:t>
            </a:r>
            <a:r>
              <a:rPr lang="en-US" baseline="-25000" dirty="0"/>
              <a:t>0</a:t>
            </a:r>
            <a:r>
              <a:rPr lang="en-US" dirty="0"/>
              <a:t> and H</a:t>
            </a:r>
            <a:r>
              <a:rPr lang="en-US" baseline="-25000" dirty="0"/>
              <a:t>A</a:t>
            </a:r>
            <a:endParaRPr lang="en-US" dirty="0"/>
          </a:p>
          <a:p>
            <a:pPr lvl="1"/>
            <a:r>
              <a:rPr lang="en-US" dirty="0"/>
              <a:t>Assume </a:t>
            </a:r>
            <a:r>
              <a:rPr lang="en-US" dirty="0" err="1"/>
              <a:t>Gorgias</a:t>
            </a:r>
            <a:r>
              <a:rPr lang="en-US" dirty="0"/>
              <a:t> (H</a:t>
            </a:r>
            <a:r>
              <a:rPr lang="en-US" baseline="-25000" dirty="0"/>
              <a:t>0</a:t>
            </a:r>
            <a:r>
              <a:rPr lang="en-US" dirty="0"/>
              <a:t>) was right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Calculate the actual observed statistic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Create a </a:t>
            </a:r>
            <a:r>
              <a:rPr lang="en-US" b="1" dirty="0"/>
              <a:t>null distribution </a:t>
            </a:r>
            <a:r>
              <a:rPr lang="en-US" dirty="0"/>
              <a:t>of statistics that are consistent with H</a:t>
            </a:r>
            <a:r>
              <a:rPr lang="en-US" baseline="-25000" dirty="0"/>
              <a:t>0</a:t>
            </a:r>
            <a:endParaRPr lang="en-US" dirty="0"/>
          </a:p>
          <a:p>
            <a:pPr lvl="1"/>
            <a:r>
              <a:rPr lang="en-US" dirty="0"/>
              <a:t>i.e., a distribution of statistics that we would expect if Gorgias is right</a:t>
            </a:r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Get the probability we would get a statistic more  </a:t>
            </a:r>
          </a:p>
          <a:p>
            <a:pPr marL="0" indent="0">
              <a:buNone/>
            </a:pPr>
            <a:r>
              <a:rPr lang="en-US" dirty="0"/>
              <a:t>     than the observed statistic from the null distribution</a:t>
            </a:r>
          </a:p>
          <a:p>
            <a:pPr lvl="1"/>
            <a:r>
              <a:rPr lang="en-US" dirty="0"/>
              <a:t>p-value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Make a judgement </a:t>
            </a:r>
          </a:p>
          <a:p>
            <a:pPr lvl="1"/>
            <a:r>
              <a:rPr lang="en-US" dirty="0"/>
              <a:t>Assess whether the results are statistically significant</a:t>
            </a:r>
          </a:p>
          <a:p>
            <a:endParaRPr lang="en-US" dirty="0"/>
          </a:p>
        </p:txBody>
      </p:sp>
      <p:pic>
        <p:nvPicPr>
          <p:cNvPr id="1028" name="Picture 4" descr="http://www.clker.com/cliparts/2/0/b/b/12896545981558473945gavel_clipart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901" y="5617109"/>
            <a:ext cx="915606" cy="7904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oxfordmathcenter.com/images/notes/300-00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276" y="3998874"/>
            <a:ext cx="2406322" cy="1232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10833180" y="3977962"/>
            <a:ext cx="10390" cy="104921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461" y="879754"/>
            <a:ext cx="1444792" cy="1837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834" y="1995642"/>
            <a:ext cx="1904653" cy="849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361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14" y="267155"/>
            <a:ext cx="9173936" cy="1114758"/>
          </a:xfrm>
        </p:spPr>
        <p:txBody>
          <a:bodyPr/>
          <a:lstStyle/>
          <a:p>
            <a:r>
              <a:rPr lang="en-US" dirty="0"/>
              <a:t>Comparing more than two 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057" y="1825627"/>
            <a:ext cx="10629900" cy="1325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group of Hope College students wanted to see if there was an association between a student’s major and the time it takes to complete a small Sudoku-like puzzle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://www.educationworld.com/a_lesson/sudoku/images/sudoku_00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561348"/>
            <a:ext cx="2905125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579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729" y="1825625"/>
            <a:ext cx="10662557" cy="4827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group of Hope College students wanted to see if there was an association between a student’s major and the time it takes to complete a small Sudoku-like puzzle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grouped majors into four categories</a:t>
            </a:r>
          </a:p>
          <a:p>
            <a:pPr lvl="1"/>
            <a:r>
              <a:rPr lang="en-US" dirty="0"/>
              <a:t>Applied science (as)</a:t>
            </a:r>
          </a:p>
          <a:p>
            <a:pPr lvl="1"/>
            <a:r>
              <a:rPr lang="en-US" dirty="0"/>
              <a:t>Natural science (ns)</a:t>
            </a:r>
          </a:p>
          <a:p>
            <a:pPr lvl="1"/>
            <a:r>
              <a:rPr lang="en-US" dirty="0"/>
              <a:t>Social science  (</a:t>
            </a:r>
            <a:r>
              <a:rPr lang="en-US" dirty="0" err="1"/>
              <a:t>ss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Arts/humanities  (ah)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What is the first step of hypothesis testing? 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5414" y="267155"/>
            <a:ext cx="9173936" cy="1114758"/>
          </a:xfrm>
        </p:spPr>
        <p:txBody>
          <a:bodyPr/>
          <a:lstStyle/>
          <a:p>
            <a:r>
              <a:rPr lang="en-US" dirty="0"/>
              <a:t>Comparing more than two means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22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by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State the null and alternative hypotheses!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b="1" dirty="0"/>
              <a:t>H</a:t>
            </a:r>
            <a:r>
              <a:rPr lang="en-US" b="1" baseline="-25000" dirty="0"/>
              <a:t>0</a:t>
            </a:r>
            <a:r>
              <a:rPr lang="en-US" dirty="0"/>
              <a:t>: </a:t>
            </a:r>
            <a:r>
              <a:rPr lang="el-GR" dirty="0"/>
              <a:t>μ</a:t>
            </a:r>
            <a:r>
              <a:rPr lang="en-US" baseline="-25000" dirty="0"/>
              <a:t>as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baseline="-25000" dirty="0"/>
              <a:t>ns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baseline="-25000" dirty="0" err="1"/>
              <a:t>ss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baseline="-25000" dirty="0"/>
              <a:t>ah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b="1" dirty="0"/>
              <a:t>H</a:t>
            </a:r>
            <a:r>
              <a:rPr lang="en-US" b="1" baseline="-25000" dirty="0"/>
              <a:t>A</a:t>
            </a:r>
            <a:r>
              <a:rPr lang="en-US" dirty="0"/>
              <a:t>: </a:t>
            </a:r>
            <a:r>
              <a:rPr lang="el-GR" dirty="0"/>
              <a:t>μ</a:t>
            </a:r>
            <a:r>
              <a:rPr lang="en-US" baseline="-25000" dirty="0" err="1"/>
              <a:t>i</a:t>
            </a:r>
            <a:r>
              <a:rPr lang="en-US" dirty="0"/>
              <a:t> ≠ </a:t>
            </a:r>
            <a:r>
              <a:rPr lang="el-GR" dirty="0"/>
              <a:t>μ</a:t>
            </a:r>
            <a:r>
              <a:rPr lang="en-US" baseline="-25000" dirty="0"/>
              <a:t>j</a:t>
            </a:r>
            <a:r>
              <a:rPr lang="en-US" dirty="0"/>
              <a:t>   for one pair of fields of study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should we do next?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Let’s plot the data first…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7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943" y="201907"/>
            <a:ext cx="9470571" cy="82600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2a: Plot of completion time by major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6388768"/>
            <a:ext cx="7886700" cy="3894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What should we do next?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445" y="1289176"/>
            <a:ext cx="7431110" cy="4838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35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Sudoku by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State the null and alternative hypotheses!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b="1" dirty="0"/>
              <a:t>H</a:t>
            </a:r>
            <a:r>
              <a:rPr lang="en-US" b="1" baseline="-25000" dirty="0"/>
              <a:t>0</a:t>
            </a:r>
            <a:r>
              <a:rPr lang="en-US" dirty="0"/>
              <a:t>: </a:t>
            </a:r>
            <a:r>
              <a:rPr lang="el-GR" dirty="0"/>
              <a:t>μ</a:t>
            </a:r>
            <a:r>
              <a:rPr lang="en-US" baseline="-25000" dirty="0"/>
              <a:t>as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baseline="-25000" dirty="0"/>
              <a:t>ns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baseline="-25000" dirty="0" err="1"/>
              <a:t>ss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baseline="-25000" dirty="0"/>
              <a:t>ah</a:t>
            </a: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b="1" dirty="0"/>
              <a:t>H</a:t>
            </a:r>
            <a:r>
              <a:rPr lang="en-US" b="1" baseline="-25000" dirty="0"/>
              <a:t>A</a:t>
            </a:r>
            <a:r>
              <a:rPr lang="en-US" dirty="0"/>
              <a:t>: </a:t>
            </a:r>
            <a:r>
              <a:rPr lang="el-GR" dirty="0"/>
              <a:t>μ</a:t>
            </a:r>
            <a:r>
              <a:rPr lang="en-US" baseline="-25000" dirty="0" err="1"/>
              <a:t>i</a:t>
            </a:r>
            <a:r>
              <a:rPr lang="en-US" dirty="0"/>
              <a:t> ≠ </a:t>
            </a:r>
            <a:r>
              <a:rPr lang="el-GR" dirty="0"/>
              <a:t>μ</a:t>
            </a:r>
            <a:r>
              <a:rPr lang="en-US" baseline="-25000" dirty="0"/>
              <a:t>j</a:t>
            </a:r>
            <a:r>
              <a:rPr lang="en-US" dirty="0"/>
              <a:t>   for one pair of fields of study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C3300"/>
                </a:solidFill>
              </a:rPr>
              <a:t>Thoughts on the statistic of interest? </a:t>
            </a:r>
          </a:p>
        </p:txBody>
      </p:sp>
    </p:spTree>
    <p:extLst>
      <p:ext uri="{BB962C8B-B14F-4D97-AF65-F5344CB8AC3E}">
        <p14:creationId xmlns:p14="http://schemas.microsoft.com/office/powerpoint/2010/main" val="342799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multiple 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072" y="1825626"/>
            <a:ext cx="10001657" cy="3870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many possible statistics we could use. A few choices are: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 1.  </a:t>
            </a:r>
            <a:r>
              <a:rPr lang="en-US" u="sng" dirty="0"/>
              <a:t>Group range statistic: </a:t>
            </a:r>
          </a:p>
          <a:p>
            <a:pPr marL="457200" lvl="1" indent="0">
              <a:buNone/>
            </a:pPr>
            <a:r>
              <a:rPr lang="en-US" dirty="0"/>
              <a:t>   max x̅ - min x̅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dirty="0"/>
              <a:t> 2. </a:t>
            </a:r>
            <a:r>
              <a:rPr lang="en-US" u="sng" dirty="0"/>
              <a:t>Mean absolute difference (MAD):  </a:t>
            </a:r>
          </a:p>
          <a:p>
            <a:pPr marL="457200" lvl="1" indent="0">
              <a:buNone/>
            </a:pPr>
            <a:r>
              <a:rPr lang="en-US" dirty="0"/>
              <a:t>(|</a:t>
            </a:r>
            <a:r>
              <a:rPr lang="en-US" dirty="0" err="1"/>
              <a:t>x̅</a:t>
            </a:r>
            <a:r>
              <a:rPr lang="en-US" baseline="-25000" dirty="0" err="1"/>
              <a:t>as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ns</a:t>
            </a:r>
            <a:r>
              <a:rPr lang="en-US" dirty="0"/>
              <a:t>| + |</a:t>
            </a:r>
            <a:r>
              <a:rPr lang="en-US" dirty="0" err="1"/>
              <a:t>x̅</a:t>
            </a:r>
            <a:r>
              <a:rPr lang="en-US" baseline="-25000" dirty="0" err="1"/>
              <a:t>as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ss</a:t>
            </a:r>
            <a:r>
              <a:rPr lang="en-US" dirty="0"/>
              <a:t>|+ |</a:t>
            </a:r>
            <a:r>
              <a:rPr lang="en-US" dirty="0" err="1"/>
              <a:t>x̅</a:t>
            </a:r>
            <a:r>
              <a:rPr lang="en-US" baseline="-25000" dirty="0" err="1"/>
              <a:t>as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ah</a:t>
            </a:r>
            <a:r>
              <a:rPr lang="en-US" dirty="0"/>
              <a:t>| +|</a:t>
            </a:r>
            <a:r>
              <a:rPr lang="en-US" dirty="0" err="1"/>
              <a:t>x̅</a:t>
            </a:r>
            <a:r>
              <a:rPr lang="en-US" baseline="-25000" dirty="0" err="1"/>
              <a:t>ns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ss</a:t>
            </a:r>
            <a:r>
              <a:rPr lang="en-US" dirty="0"/>
              <a:t>| + |</a:t>
            </a:r>
            <a:r>
              <a:rPr lang="en-US" dirty="0" err="1"/>
              <a:t>x̅</a:t>
            </a:r>
            <a:r>
              <a:rPr lang="en-US" baseline="-25000" dirty="0" err="1"/>
              <a:t>ns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ah</a:t>
            </a:r>
            <a:r>
              <a:rPr lang="en-US" dirty="0"/>
              <a:t>|+  |</a:t>
            </a:r>
            <a:r>
              <a:rPr lang="en-US" dirty="0" err="1"/>
              <a:t>x̅</a:t>
            </a:r>
            <a:r>
              <a:rPr lang="en-US" baseline="-25000" dirty="0" err="1"/>
              <a:t>ss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ah</a:t>
            </a:r>
            <a:r>
              <a:rPr lang="en-US" dirty="0"/>
              <a:t>|)/6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u="sng" dirty="0"/>
              <a:t>F statistic: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31" y="5585348"/>
            <a:ext cx="8605472" cy="9650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0FDFFF-F61B-3B49-BB9D-7D3B62F88182}"/>
              </a:ext>
            </a:extLst>
          </p:cNvPr>
          <p:cNvSpPr/>
          <p:nvPr/>
        </p:nvSpPr>
        <p:spPr>
          <a:xfrm>
            <a:off x="6096000" y="5350206"/>
            <a:ext cx="5508435" cy="1435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96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MAD statistic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629" y="2009274"/>
            <a:ext cx="10189028" cy="4167689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Mean absolute difference (MAD):  </a:t>
            </a:r>
          </a:p>
          <a:p>
            <a:pPr marL="457200" lvl="1" indent="0">
              <a:buNone/>
            </a:pPr>
            <a:r>
              <a:rPr lang="en-US" dirty="0"/>
              <a:t>(|</a:t>
            </a:r>
            <a:r>
              <a:rPr lang="en-US" dirty="0" err="1"/>
              <a:t>x̅</a:t>
            </a:r>
            <a:r>
              <a:rPr lang="en-US" baseline="-25000" dirty="0" err="1"/>
              <a:t>as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ns</a:t>
            </a:r>
            <a:r>
              <a:rPr lang="en-US" dirty="0"/>
              <a:t>| + |</a:t>
            </a:r>
            <a:r>
              <a:rPr lang="en-US" dirty="0" err="1"/>
              <a:t>x̅</a:t>
            </a:r>
            <a:r>
              <a:rPr lang="en-US" baseline="-25000" dirty="0" err="1"/>
              <a:t>as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ss</a:t>
            </a:r>
            <a:r>
              <a:rPr lang="en-US" dirty="0"/>
              <a:t>|+ |</a:t>
            </a:r>
            <a:r>
              <a:rPr lang="en-US" dirty="0" err="1"/>
              <a:t>x̅</a:t>
            </a:r>
            <a:r>
              <a:rPr lang="en-US" baseline="-25000" dirty="0" err="1"/>
              <a:t>as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ah</a:t>
            </a:r>
            <a:r>
              <a:rPr lang="en-US" dirty="0"/>
              <a:t>| +|</a:t>
            </a:r>
            <a:r>
              <a:rPr lang="en-US" dirty="0" err="1"/>
              <a:t>x̅</a:t>
            </a:r>
            <a:r>
              <a:rPr lang="en-US" baseline="-25000" dirty="0" err="1"/>
              <a:t>ns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ss</a:t>
            </a:r>
            <a:r>
              <a:rPr lang="en-US" dirty="0"/>
              <a:t>| + |</a:t>
            </a:r>
            <a:r>
              <a:rPr lang="en-US" dirty="0" err="1"/>
              <a:t>x̅</a:t>
            </a:r>
            <a:r>
              <a:rPr lang="en-US" baseline="-25000" dirty="0" err="1"/>
              <a:t>ns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ah</a:t>
            </a:r>
            <a:r>
              <a:rPr lang="en-US" dirty="0"/>
              <a:t>|+  |</a:t>
            </a:r>
            <a:r>
              <a:rPr lang="en-US" dirty="0" err="1"/>
              <a:t>x̅</a:t>
            </a:r>
            <a:r>
              <a:rPr lang="en-US" baseline="-25000" dirty="0" err="1"/>
              <a:t>ss</a:t>
            </a:r>
            <a:r>
              <a:rPr lang="en-US" dirty="0"/>
              <a:t> - </a:t>
            </a:r>
            <a:r>
              <a:rPr lang="en-US" dirty="0" err="1"/>
              <a:t>x̅</a:t>
            </a:r>
            <a:r>
              <a:rPr lang="en-US" baseline="-25000" dirty="0" err="1"/>
              <a:t>ah</a:t>
            </a:r>
            <a:r>
              <a:rPr lang="en-US" dirty="0"/>
              <a:t>|)/6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Observed statistic value = 20.88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can we create the null distribution?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013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50" y="310268"/>
            <a:ext cx="7886700" cy="657558"/>
          </a:xfrm>
        </p:spPr>
        <p:txBody>
          <a:bodyPr>
            <a:normAutofit fontScale="90000"/>
          </a:bodyPr>
          <a:lstStyle/>
          <a:p>
            <a:r>
              <a:rPr lang="en-US" dirty="0"/>
              <a:t>Null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5499" y="1298386"/>
            <a:ext cx="7261002" cy="52493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82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550" y="659042"/>
            <a:ext cx="7886700" cy="80904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2550" y="2363190"/>
            <a:ext cx="10231780" cy="3118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Taking stock of where we are and where we are going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Hypothesis tests for more than two means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Hypothesis tests for correlation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06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1810" y="1291145"/>
            <a:ext cx="7288379" cy="52691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383" y="201046"/>
            <a:ext cx="9066966" cy="662781"/>
          </a:xfrm>
        </p:spPr>
        <p:txBody>
          <a:bodyPr>
            <a:normAutofit fontScale="90000"/>
          </a:bodyPr>
          <a:lstStyle/>
          <a:p>
            <a:r>
              <a:rPr lang="en-US" dirty="0"/>
              <a:t>P-value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533" y="6122385"/>
            <a:ext cx="2450579" cy="4378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p-value = .233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004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Conclusions? </a:t>
            </a:r>
          </a:p>
        </p:txBody>
      </p:sp>
      <p:pic>
        <p:nvPicPr>
          <p:cNvPr id="4" name="Picture 4" descr="http://www.clker.com/cliparts/2/0/b/b/12896545981558473945gavel_clipart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62" y="2541259"/>
            <a:ext cx="3569276" cy="3081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871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5D90-99A7-464B-BBD9-49D2FA72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0046" cy="1325563"/>
          </a:xfrm>
        </p:spPr>
        <p:txBody>
          <a:bodyPr/>
          <a:lstStyle/>
          <a:p>
            <a:r>
              <a:rPr lang="en-US" dirty="0"/>
              <a:t>Hypothesis tests for more than two means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E6087-B7CB-49D5-B45E-615516B74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Step 1: null and alternative hypotheses…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H</a:t>
            </a:r>
            <a:r>
              <a:rPr lang="en-US" b="1" baseline="-25000" dirty="0"/>
              <a:t>0</a:t>
            </a:r>
            <a:r>
              <a:rPr lang="en-US" dirty="0"/>
              <a:t>: </a:t>
            </a:r>
            <a:r>
              <a:rPr lang="el-GR" dirty="0"/>
              <a:t>μ</a:t>
            </a:r>
            <a:r>
              <a:rPr lang="en-US" baseline="-25000" dirty="0"/>
              <a:t>as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baseline="-25000" dirty="0"/>
              <a:t>ns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baseline="-25000" dirty="0"/>
              <a:t>ss</a:t>
            </a:r>
            <a:r>
              <a:rPr lang="en-US" dirty="0"/>
              <a:t> = </a:t>
            </a:r>
            <a:r>
              <a:rPr lang="el-GR" dirty="0"/>
              <a:t>μ</a:t>
            </a:r>
            <a:r>
              <a:rPr lang="en-US" baseline="-25000" dirty="0"/>
              <a:t>ah</a:t>
            </a:r>
            <a:r>
              <a:rPr lang="en-US" dirty="0"/>
              <a:t>  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b="1" dirty="0"/>
              <a:t>	H</a:t>
            </a:r>
            <a:r>
              <a:rPr lang="en-US" b="1" baseline="-25000" dirty="0"/>
              <a:t>A</a:t>
            </a:r>
            <a:r>
              <a:rPr lang="en-US" dirty="0"/>
              <a:t>: </a:t>
            </a:r>
            <a:r>
              <a:rPr lang="el-GR" dirty="0"/>
              <a:t>μ</a:t>
            </a:r>
            <a:r>
              <a:rPr lang="en-US" baseline="-25000" dirty="0" err="1"/>
              <a:t>i</a:t>
            </a:r>
            <a:r>
              <a:rPr lang="en-US" dirty="0"/>
              <a:t> ≠ </a:t>
            </a:r>
            <a:r>
              <a:rPr lang="el-GR" dirty="0"/>
              <a:t>μ</a:t>
            </a:r>
            <a:r>
              <a:rPr lang="en-US" baseline="-25000" dirty="0"/>
              <a:t>j</a:t>
            </a:r>
            <a:r>
              <a:rPr lang="en-US" dirty="0"/>
              <a:t>   for one pair of fields of study </a:t>
            </a:r>
          </a:p>
          <a:p>
            <a:endParaRPr lang="en-US" dirty="0"/>
          </a:p>
        </p:txBody>
      </p:sp>
      <p:pic>
        <p:nvPicPr>
          <p:cNvPr id="4" name="Picture 2" descr="http://www.educationworld.com/a_lesson/sudoku/images/sudoku_002.gif">
            <a:extLst>
              <a:ext uri="{FF2B5EF4-FFF2-40B4-BE49-F238E27FC236}">
                <a16:creationId xmlns:a16="http://schemas.microsoft.com/office/drawing/2014/main" id="{6B86BE34-01C6-4A56-B6D0-3D297A482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2801302"/>
            <a:ext cx="2905125" cy="285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2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64BE-469D-4F90-B665-CF0FB557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 analysis in 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53378-E5D9-418A-AD56-91EE605E5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# get the data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library(SDS100)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download_data</a:t>
            </a:r>
            <a:r>
              <a:rPr lang="en-US" dirty="0">
                <a:solidFill>
                  <a:srgbClr val="0000FF"/>
                </a:solidFill>
              </a:rPr>
              <a:t>("MajorPuzzle.txt")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sudoku_data</a:t>
            </a:r>
            <a:r>
              <a:rPr lang="en-US" dirty="0">
                <a:solidFill>
                  <a:srgbClr val="0000FF"/>
                </a:solidFill>
              </a:rPr>
              <a:t> &lt;- </a:t>
            </a:r>
            <a:r>
              <a:rPr lang="en-US" dirty="0" err="1">
                <a:solidFill>
                  <a:srgbClr val="0000FF"/>
                </a:solidFill>
              </a:rPr>
              <a:t>read.table</a:t>
            </a:r>
            <a:r>
              <a:rPr lang="en-US" dirty="0">
                <a:solidFill>
                  <a:srgbClr val="0000FF"/>
                </a:solidFill>
              </a:rPr>
              <a:t>("MajorPuzzle.txt", header = TRUE)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# Extract vectors from the data frame  (how do we do this?)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completion_time</a:t>
            </a:r>
            <a:r>
              <a:rPr lang="en-US" dirty="0">
                <a:solidFill>
                  <a:srgbClr val="0000FF"/>
                </a:solidFill>
              </a:rPr>
              <a:t> &lt;- </a:t>
            </a:r>
            <a:r>
              <a:rPr lang="en-US" dirty="0" err="1">
                <a:solidFill>
                  <a:srgbClr val="0000FF"/>
                </a:solidFill>
              </a:rPr>
              <a:t>sudoku_data$time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major &lt;- </a:t>
            </a:r>
            <a:r>
              <a:rPr lang="en-US" dirty="0" err="1">
                <a:solidFill>
                  <a:srgbClr val="0000FF"/>
                </a:solidFill>
              </a:rPr>
              <a:t>sudoku_data$major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364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64BE-469D-4F90-B665-CF0FB557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53378-E5D9-418A-AD56-91EE605E5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5661"/>
            <a:ext cx="10515600" cy="39613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can we visualize the data? 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# We can create side-by-side boxplots using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boxplot(</a:t>
            </a:r>
            <a:r>
              <a:rPr lang="en-US" dirty="0" err="1">
                <a:solidFill>
                  <a:srgbClr val="0000FF"/>
                </a:solidFill>
              </a:rPr>
              <a:t>completion_time</a:t>
            </a:r>
            <a:r>
              <a:rPr lang="en-US" dirty="0">
                <a:solidFill>
                  <a:srgbClr val="0000FF"/>
                </a:solidFill>
              </a:rPr>
              <a:t> ~ major,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err="1">
                <a:solidFill>
                  <a:srgbClr val="0000FF"/>
                </a:solidFill>
              </a:rPr>
              <a:t>xlab</a:t>
            </a:r>
            <a:r>
              <a:rPr lang="en-US" dirty="0">
                <a:solidFill>
                  <a:srgbClr val="0000FF"/>
                </a:solidFill>
              </a:rPr>
              <a:t> = "Major",   </a:t>
            </a:r>
            <a:r>
              <a:rPr lang="en-US" dirty="0" err="1">
                <a:solidFill>
                  <a:srgbClr val="0000FF"/>
                </a:solidFill>
              </a:rPr>
              <a:t>ylab</a:t>
            </a:r>
            <a:r>
              <a:rPr lang="en-US" dirty="0">
                <a:solidFill>
                  <a:srgbClr val="0000FF"/>
                </a:solidFill>
              </a:rPr>
              <a:t> = "Time (s)")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1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64BE-469D-4F90-B665-CF0FB557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statistic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53378-E5D9-418A-AD56-91EE605E5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get the MAD statistic using the </a:t>
            </a:r>
            <a:r>
              <a:rPr lang="en-US" dirty="0" err="1">
                <a:solidFill>
                  <a:srgbClr val="0000FF"/>
                </a:solidFill>
              </a:rPr>
              <a:t>get_MAD_stat</a:t>
            </a:r>
            <a:r>
              <a:rPr lang="en-US" dirty="0">
                <a:solidFill>
                  <a:srgbClr val="0000FF"/>
                </a:solidFill>
              </a:rPr>
              <a:t>() </a:t>
            </a:r>
            <a:r>
              <a:rPr lang="en-US" dirty="0"/>
              <a:t>function</a:t>
            </a:r>
          </a:p>
          <a:p>
            <a:endParaRPr lang="en-US" sz="11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get_MAD_stat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data_vector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grouping_vector</a:t>
            </a:r>
            <a:r>
              <a:rPr lang="en-US" dirty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data_vector</a:t>
            </a:r>
            <a:r>
              <a:rPr lang="en-US" dirty="0">
                <a:solidFill>
                  <a:srgbClr val="0000FF"/>
                </a:solidFill>
              </a:rPr>
              <a:t>:  </a:t>
            </a:r>
            <a:r>
              <a:rPr lang="en-US" dirty="0"/>
              <a:t>a vector of quantitative data</a:t>
            </a:r>
          </a:p>
          <a:p>
            <a:pPr lvl="1"/>
            <a:r>
              <a:rPr lang="en-US" dirty="0" err="1">
                <a:solidFill>
                  <a:srgbClr val="0000FF"/>
                </a:solidFill>
              </a:rPr>
              <a:t>grouping_vector</a:t>
            </a:r>
            <a:r>
              <a:rPr lang="en-US" dirty="0">
                <a:solidFill>
                  <a:srgbClr val="0000FF"/>
                </a:solidFill>
              </a:rPr>
              <a:t>: </a:t>
            </a:r>
            <a:r>
              <a:rPr lang="en-US" dirty="0"/>
              <a:t>a vector indicating which group the quantitative data is in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you get the MAD statistic for the sudoku data? 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err="1">
                <a:solidFill>
                  <a:srgbClr val="0000FF"/>
                </a:solidFill>
              </a:rPr>
              <a:t>obs_stat</a:t>
            </a:r>
            <a:r>
              <a:rPr lang="en-US" dirty="0">
                <a:solidFill>
                  <a:srgbClr val="0000FF"/>
                </a:solidFill>
              </a:rPr>
              <a:t> &lt;-  </a:t>
            </a:r>
            <a:r>
              <a:rPr lang="en-US" dirty="0" err="1">
                <a:solidFill>
                  <a:srgbClr val="0000FF"/>
                </a:solidFill>
              </a:rPr>
              <a:t>get_MAD_stat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completion_time</a:t>
            </a:r>
            <a:r>
              <a:rPr lang="en-US" dirty="0">
                <a:solidFill>
                  <a:srgbClr val="0000FF"/>
                </a:solidFill>
              </a:rPr>
              <a:t>, major)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586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64BE-469D-4F90-B665-CF0FB557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null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53378-E5D9-418A-AD56-91EE605E5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5661"/>
            <a:ext cx="10515600" cy="39613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Q: How could we create one point in a null distribution? </a:t>
            </a:r>
          </a:p>
          <a:p>
            <a:pPr lvl="1"/>
            <a:r>
              <a:rPr lang="en-US" dirty="0"/>
              <a:t>A: Shuffle the </a:t>
            </a:r>
            <a:r>
              <a:rPr lang="en-US" dirty="0" err="1"/>
              <a:t>grouping_vector</a:t>
            </a:r>
            <a:r>
              <a:rPr lang="en-US" dirty="0"/>
              <a:t> (major vector) and calculate the MAD statistic</a:t>
            </a:r>
          </a:p>
          <a:p>
            <a:pPr lvl="1"/>
            <a:endParaRPr lang="en-US" dirty="0"/>
          </a:p>
          <a:p>
            <a:pPr marL="0" indent="0">
              <a:spcAft>
                <a:spcPts val="1000"/>
              </a:spcAft>
              <a:buNone/>
            </a:pPr>
            <a:r>
              <a:rPr lang="en-US" dirty="0"/>
              <a:t>Q: How can we do this in R? </a:t>
            </a:r>
          </a:p>
          <a:p>
            <a:pPr marL="457200" lvl="1" indent="0">
              <a:spcAft>
                <a:spcPts val="1000"/>
              </a:spcAft>
              <a:buNone/>
            </a:pPr>
            <a:r>
              <a:rPr lang="en-US" dirty="0" err="1">
                <a:solidFill>
                  <a:srgbClr val="0000FF"/>
                </a:solidFill>
              </a:rPr>
              <a:t>shuffled_majors</a:t>
            </a:r>
            <a:r>
              <a:rPr lang="en-US" dirty="0">
                <a:solidFill>
                  <a:srgbClr val="0000FF"/>
                </a:solidFill>
              </a:rPr>
              <a:t> &lt;- shuffle(major)</a:t>
            </a:r>
          </a:p>
          <a:p>
            <a:pPr marL="457200" lvl="1" indent="0">
              <a:spcAft>
                <a:spcPts val="1000"/>
              </a:spcAft>
              <a:buNone/>
            </a:pPr>
            <a:r>
              <a:rPr lang="en-US" dirty="0" err="1">
                <a:solidFill>
                  <a:srgbClr val="0000FF"/>
                </a:solidFill>
              </a:rPr>
              <a:t>get_MAD_stat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completion_time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shuffled_majors</a:t>
            </a:r>
            <a:r>
              <a:rPr lang="en-US" dirty="0">
                <a:solidFill>
                  <a:srgbClr val="0000FF"/>
                </a:solidFill>
              </a:rPr>
              <a:t>)</a:t>
            </a:r>
            <a:endParaRPr lang="en-US" dirty="0"/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703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64BE-469D-4F90-B665-CF0FB557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null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53378-E5D9-418A-AD56-91EE605E5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7205477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dirty="0"/>
              <a:t>Q: How can we create a full null distribution?</a:t>
            </a:r>
          </a:p>
          <a:p>
            <a:pPr marL="0" indent="0">
              <a:spcAft>
                <a:spcPts val="1000"/>
              </a:spcAft>
              <a:buNone/>
            </a:pPr>
            <a:endParaRPr lang="en-US" sz="300" dirty="0"/>
          </a:p>
          <a:p>
            <a:pPr marL="457200" lvl="1" indent="0">
              <a:spcAft>
                <a:spcPts val="1000"/>
              </a:spcAft>
              <a:buNone/>
            </a:pPr>
            <a:r>
              <a:rPr lang="en-US" dirty="0" err="1">
                <a:solidFill>
                  <a:srgbClr val="0000FF"/>
                </a:solidFill>
              </a:rPr>
              <a:t>null_dist</a:t>
            </a:r>
            <a:r>
              <a:rPr lang="en-US" dirty="0">
                <a:solidFill>
                  <a:srgbClr val="0000FF"/>
                </a:solidFill>
              </a:rPr>
              <a:t> &lt;- </a:t>
            </a:r>
            <a:r>
              <a:rPr lang="en-US" dirty="0" err="1">
                <a:solidFill>
                  <a:srgbClr val="0000FF"/>
                </a:solidFill>
              </a:rPr>
              <a:t>do_it</a:t>
            </a:r>
            <a:r>
              <a:rPr lang="en-US" dirty="0">
                <a:solidFill>
                  <a:srgbClr val="0000FF"/>
                </a:solidFill>
              </a:rPr>
              <a:t>(10000) * {</a:t>
            </a:r>
          </a:p>
          <a:p>
            <a:pPr marL="457200" lvl="1" indent="0">
              <a:spcAft>
                <a:spcPts val="1000"/>
              </a:spcAft>
              <a:buNone/>
            </a:pPr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err="1">
                <a:solidFill>
                  <a:srgbClr val="0000FF"/>
                </a:solidFill>
              </a:rPr>
              <a:t>shuffled_majors</a:t>
            </a:r>
            <a:r>
              <a:rPr lang="en-US" dirty="0">
                <a:solidFill>
                  <a:srgbClr val="0000FF"/>
                </a:solidFill>
              </a:rPr>
              <a:t> &lt;- shuffle(major)</a:t>
            </a:r>
          </a:p>
          <a:p>
            <a:pPr marL="457200" lvl="1" indent="0">
              <a:spcAft>
                <a:spcPts val="1000"/>
              </a:spcAft>
              <a:buNone/>
            </a:pPr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err="1">
                <a:solidFill>
                  <a:srgbClr val="0000FF"/>
                </a:solidFill>
              </a:rPr>
              <a:t>get_MAD_stat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completion_time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shuffled_majors</a:t>
            </a:r>
            <a:r>
              <a:rPr lang="en-US" dirty="0">
                <a:solidFill>
                  <a:srgbClr val="0000FF"/>
                </a:solidFill>
              </a:rPr>
              <a:t>)</a:t>
            </a:r>
          </a:p>
          <a:p>
            <a:pPr marL="457200" lvl="1" indent="0">
              <a:spcAft>
                <a:spcPts val="1000"/>
              </a:spcAft>
              <a:buNone/>
            </a:pPr>
            <a:r>
              <a:rPr lang="en-US" dirty="0">
                <a:solidFill>
                  <a:srgbClr val="0000FF"/>
                </a:solidFill>
              </a:rPr>
              <a:t>}</a:t>
            </a:r>
          </a:p>
          <a:p>
            <a:pPr marL="457200" lvl="1" indent="0">
              <a:spcAft>
                <a:spcPts val="1000"/>
              </a:spcAft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dirty="0">
                <a:solidFill>
                  <a:srgbClr val="00B050"/>
                </a:solidFill>
              </a:rPr>
              <a:t># visualize the null distribution </a:t>
            </a:r>
          </a:p>
          <a:p>
            <a:pPr marL="457200" lvl="1" indent="0">
              <a:spcAft>
                <a:spcPts val="1000"/>
              </a:spcAft>
              <a:buNone/>
            </a:pPr>
            <a:r>
              <a:rPr lang="en-US" dirty="0">
                <a:solidFill>
                  <a:srgbClr val="0000FF"/>
                </a:solidFill>
              </a:rPr>
              <a:t>hist(</a:t>
            </a:r>
            <a:r>
              <a:rPr lang="en-US" dirty="0" err="1">
                <a:solidFill>
                  <a:srgbClr val="0000FF"/>
                </a:solidFill>
              </a:rPr>
              <a:t>null_dist</a:t>
            </a:r>
            <a:r>
              <a:rPr lang="en-US" dirty="0">
                <a:solidFill>
                  <a:srgbClr val="0000FF"/>
                </a:solidFill>
              </a:rPr>
              <a:t>, breaks = 100)</a:t>
            </a:r>
          </a:p>
          <a:p>
            <a:pPr marL="457200" lvl="1" indent="0">
              <a:spcAft>
                <a:spcPts val="1000"/>
              </a:spcAft>
              <a:buNone/>
            </a:pPr>
            <a:r>
              <a:rPr lang="en-US" dirty="0" err="1">
                <a:solidFill>
                  <a:srgbClr val="0000FF"/>
                </a:solidFill>
              </a:rPr>
              <a:t>abline</a:t>
            </a:r>
            <a:r>
              <a:rPr lang="en-US" dirty="0">
                <a:solidFill>
                  <a:srgbClr val="0000FF"/>
                </a:solidFill>
              </a:rPr>
              <a:t>(v = </a:t>
            </a:r>
            <a:r>
              <a:rPr lang="en-US" dirty="0" err="1">
                <a:solidFill>
                  <a:srgbClr val="0000FF"/>
                </a:solidFill>
              </a:rPr>
              <a:t>obs_stat</a:t>
            </a:r>
            <a:r>
              <a:rPr lang="en-US" dirty="0">
                <a:solidFill>
                  <a:srgbClr val="0000FF"/>
                </a:solidFill>
              </a:rPr>
              <a:t>, col = "red")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B8BEF-330B-344C-96BF-2BC81F90B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3067" y="3582612"/>
            <a:ext cx="4106333" cy="2968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D4152-57D7-AA4B-AADF-F5EB3AD74BB5}"/>
              </a:ext>
            </a:extLst>
          </p:cNvPr>
          <p:cNvSpPr txBox="1"/>
          <p:nvPr/>
        </p:nvSpPr>
        <p:spPr>
          <a:xfrm>
            <a:off x="5740400" y="670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94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64BE-469D-4F90-B665-CF0FB557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null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53378-E5D9-418A-AD56-91EE605E5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dirty="0"/>
              <a:t>Q: What do we do next and how do we do it?</a:t>
            </a:r>
          </a:p>
          <a:p>
            <a:pPr lvl="1">
              <a:spcAft>
                <a:spcPts val="1000"/>
              </a:spcAft>
            </a:pPr>
            <a:r>
              <a:rPr lang="en-US" dirty="0"/>
              <a:t>A: We get the p-value</a:t>
            </a:r>
          </a:p>
          <a:p>
            <a:pPr marL="0" indent="0">
              <a:spcAft>
                <a:spcPts val="1000"/>
              </a:spcAft>
              <a:buNone/>
            </a:pPr>
            <a:endParaRPr lang="en-US" sz="300" dirty="0"/>
          </a:p>
          <a:p>
            <a:pPr marL="457200" lvl="1" indent="0">
              <a:spcAft>
                <a:spcPts val="1000"/>
              </a:spcAft>
              <a:buNone/>
            </a:pPr>
            <a:r>
              <a:rPr lang="en-US" dirty="0" err="1">
                <a:solidFill>
                  <a:srgbClr val="0000FF"/>
                </a:solidFill>
              </a:rPr>
              <a:t>pnull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obs_stat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null_dist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lower.tail</a:t>
            </a:r>
            <a:r>
              <a:rPr lang="en-US" dirty="0">
                <a:solidFill>
                  <a:srgbClr val="0000FF"/>
                </a:solidFill>
              </a:rPr>
              <a:t> = FALSE)</a:t>
            </a:r>
          </a:p>
          <a:p>
            <a:pPr marL="457200" lvl="1" indent="0">
              <a:spcAft>
                <a:spcPts val="1000"/>
              </a:spcAft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4" descr="http://www.clker.com/cliparts/2/0/b/b/12896545981558473945gavel_clipart-hi.png">
            <a:extLst>
              <a:ext uri="{FF2B5EF4-FFF2-40B4-BE49-F238E27FC236}">
                <a16:creationId xmlns:a16="http://schemas.microsoft.com/office/drawing/2014/main" id="{84F398FB-F9F2-4261-BAD3-6863EC515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71" y="4284982"/>
            <a:ext cx="2347781" cy="20269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87308-4432-4483-A702-8A838068D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20" y="2421781"/>
            <a:ext cx="3419418" cy="4181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48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827" y="571738"/>
            <a:ext cx="10989128" cy="951366"/>
          </a:xfrm>
        </p:spPr>
        <p:txBody>
          <a:bodyPr>
            <a:normAutofit/>
          </a:bodyPr>
          <a:lstStyle/>
          <a:p>
            <a:r>
              <a:rPr lang="en-US" sz="4800" dirty="0"/>
              <a:t>Hypothesis tests for correlation</a:t>
            </a:r>
          </a:p>
        </p:txBody>
      </p:sp>
      <p:pic>
        <p:nvPicPr>
          <p:cNvPr id="4" name="Picture 2" descr="http://xkcd.com/552/">
            <a:extLst>
              <a:ext uri="{FF2B5EF4-FFF2-40B4-BE49-F238E27FC236}">
                <a16:creationId xmlns:a16="http://schemas.microsoft.com/office/drawing/2014/main" id="{7EF3DE32-852F-B04E-9A59-2975CE7C3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523" y="2609545"/>
            <a:ext cx="8310883" cy="334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8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FD8DB1-3AD4-4B4C-A46B-A4F8DE1B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4" y="579440"/>
            <a:ext cx="6280581" cy="3535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EE281-62B6-4E87-8435-7B9986774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0" y="2895028"/>
            <a:ext cx="5161979" cy="36429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2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6B6427-1682-4BA7-858D-75DD239DA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129" y="1783421"/>
            <a:ext cx="10015319" cy="509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only one </a:t>
            </a:r>
            <a:r>
              <a:rPr lang="en-US" dirty="0">
                <a:hlinkClick r:id="rId4"/>
              </a:rPr>
              <a:t>hypothesis test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57D4E-EB0F-414F-8A83-1AE07DE35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2790202"/>
            <a:ext cx="6220138" cy="27570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EB2961-BBE8-4137-9D6A-4FCA10C65B53}"/>
              </a:ext>
            </a:extLst>
          </p:cNvPr>
          <p:cNvSpPr txBox="1">
            <a:spLocks/>
          </p:cNvSpPr>
          <p:nvPr/>
        </p:nvSpPr>
        <p:spPr>
          <a:xfrm>
            <a:off x="824129" y="6044465"/>
            <a:ext cx="6134937" cy="50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Just follow the 5 hypothesis tests steps!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B20EAA-EE9F-4680-9B06-8EE4E6A8C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21" y="2083522"/>
            <a:ext cx="3257550" cy="4000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F67F52-BE38-694D-B2F4-A96B9965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635"/>
          </a:xfrm>
        </p:spPr>
        <p:txBody>
          <a:bodyPr/>
          <a:lstStyle/>
          <a:p>
            <a:r>
              <a:rPr lang="en-US" dirty="0"/>
              <a:t>The logic of hypothesis tests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425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61001"/>
          </a:xfrm>
        </p:spPr>
        <p:txBody>
          <a:bodyPr>
            <a:normAutofit/>
          </a:bodyPr>
          <a:lstStyle/>
          <a:p>
            <a:r>
              <a:rPr lang="en-US" dirty="0"/>
              <a:t>Hypothesis tests for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0902" y="1579419"/>
            <a:ext cx="10590414" cy="5067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there a positive correlation between the number of carbohydrates in a cereal and the number calories?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population parameter and the statistic of interest? </a:t>
            </a:r>
          </a:p>
        </p:txBody>
      </p:sp>
      <p:pic>
        <p:nvPicPr>
          <p:cNvPr id="13314" name="Picture 2" descr="https://upload.wikimedia.org/wikipedia/commons/f/fc/Froot-Loops-Cereal-Bow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930" y="2868389"/>
            <a:ext cx="2857788" cy="218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media1.popsugar-assets.com/files/2011/02/07/5/192/1922664/1ae71d8158203c15_CEREAL/i/Cere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662" y="2839894"/>
            <a:ext cx="2425556" cy="242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766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61001"/>
          </a:xfrm>
        </p:spPr>
        <p:txBody>
          <a:bodyPr>
            <a:normAutofit/>
          </a:bodyPr>
          <a:lstStyle/>
          <a:p>
            <a:r>
              <a:rPr lang="en-US" dirty="0"/>
              <a:t>Significance tests for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694641"/>
            <a:ext cx="10690167" cy="4952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Let's look at data from 30 randomly selected cereals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first step we should do for running a hypothesis test?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22716" y="2771423"/>
          <a:ext cx="627957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2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Carbohydrates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AppleJacks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 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Cap’n</a:t>
                      </a:r>
                      <a:r>
                        <a:rPr lang="en-US" dirty="0"/>
                        <a:t> Crunch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Cinnamon</a:t>
                      </a:r>
                      <a:r>
                        <a:rPr lang="en-US" baseline="0" dirty="0"/>
                        <a:t> Toast Crunch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419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63535" y="365127"/>
            <a:ext cx="8775815" cy="673965"/>
          </a:xfrm>
        </p:spPr>
        <p:txBody>
          <a:bodyPr>
            <a:normAutofit fontScale="90000"/>
          </a:bodyPr>
          <a:lstStyle/>
          <a:p>
            <a:r>
              <a:rPr lang="en-US" dirty="0"/>
              <a:t>Hypothesis testing for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149" y="1839192"/>
            <a:ext cx="10673543" cy="43643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Write down the null and alternative in symbols and words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 Load the data and compute the observed statistic: </a:t>
            </a:r>
          </a:p>
          <a:p>
            <a:pPr marL="0" indent="0">
              <a:buNone/>
            </a:pPr>
            <a:r>
              <a:rPr lang="en-US" sz="2400" dirty="0"/>
              <a:t>        &gt;  </a:t>
            </a:r>
            <a:r>
              <a:rPr lang="en-US" sz="2400" dirty="0" err="1">
                <a:solidFill>
                  <a:srgbClr val="0000FF"/>
                </a:solidFill>
              </a:rPr>
              <a:t>download_data</a:t>
            </a:r>
            <a:r>
              <a:rPr lang="en-US" sz="2400" dirty="0">
                <a:solidFill>
                  <a:srgbClr val="0000FF"/>
                </a:solidFill>
              </a:rPr>
              <a:t>("</a:t>
            </a:r>
            <a:r>
              <a:rPr lang="en-US" sz="2400" dirty="0" err="1">
                <a:solidFill>
                  <a:srgbClr val="0000FF"/>
                </a:solidFill>
              </a:rPr>
              <a:t>cereal.Rda</a:t>
            </a:r>
            <a:r>
              <a:rPr lang="en-US" sz="2400" dirty="0">
                <a:solidFill>
                  <a:srgbClr val="0000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sz="2400" dirty="0"/>
              <a:t>&gt;</a:t>
            </a:r>
            <a:r>
              <a:rPr lang="en-US" sz="2200" dirty="0"/>
              <a:t>  </a:t>
            </a:r>
            <a:r>
              <a:rPr lang="en-US" sz="2400" dirty="0">
                <a:solidFill>
                  <a:srgbClr val="0000FF"/>
                </a:solidFill>
              </a:rPr>
              <a:t>load("</a:t>
            </a:r>
            <a:r>
              <a:rPr lang="en-US" sz="2400" dirty="0" err="1">
                <a:solidFill>
                  <a:srgbClr val="0000FF"/>
                </a:solidFill>
              </a:rPr>
              <a:t>cereal.Rda</a:t>
            </a:r>
            <a:r>
              <a:rPr lang="en-US" sz="2400" dirty="0">
                <a:solidFill>
                  <a:srgbClr val="0000FF"/>
                </a:solidFill>
              </a:rPr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Let’s extract the calories and carbohydrates from the data frame</a:t>
            </a:r>
          </a:p>
          <a:p>
            <a:pPr marL="0" indent="0">
              <a:buNone/>
            </a:pPr>
            <a:r>
              <a:rPr lang="en-US" sz="2400" dirty="0"/>
              <a:t>        &gt;  </a:t>
            </a:r>
            <a:r>
              <a:rPr lang="en-US" sz="2400" dirty="0">
                <a:solidFill>
                  <a:srgbClr val="0000FF"/>
                </a:solidFill>
              </a:rPr>
              <a:t>calories &lt;- </a:t>
            </a:r>
            <a:r>
              <a:rPr lang="en-US" sz="2400" dirty="0" err="1">
                <a:solidFill>
                  <a:srgbClr val="0000FF"/>
                </a:solidFill>
              </a:rPr>
              <a:t>cereal$Calories</a:t>
            </a:r>
            <a:endParaRPr lang="en-US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400" dirty="0"/>
              <a:t>        &gt;  </a:t>
            </a:r>
            <a:r>
              <a:rPr lang="en-US" sz="2400" dirty="0">
                <a:solidFill>
                  <a:srgbClr val="0000FF"/>
                </a:solidFill>
              </a:rPr>
              <a:t>carbs &lt;- </a:t>
            </a:r>
            <a:r>
              <a:rPr lang="en-US" sz="2400" dirty="0" err="1">
                <a:solidFill>
                  <a:srgbClr val="0000FF"/>
                </a:solidFill>
              </a:rPr>
              <a:t>cereal$Carbs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95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EDA5-B0AE-9B46-8F7A-7FBDD121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this at home!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830BD-8EF5-D84D-8F2E-FC1DB6DA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023"/>
            <a:ext cx="10515600" cy="415093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Step 2: What is the observed statistic?</a:t>
            </a:r>
          </a:p>
          <a:p>
            <a:pPr lvl="1"/>
            <a:r>
              <a:rPr lang="en-US" dirty="0"/>
              <a:t>Also say whether you think you will be able to reject the null hypothesis based on a plot of your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Step 3: Create the null distribution </a:t>
            </a:r>
          </a:p>
          <a:p>
            <a:pPr lvl="1"/>
            <a:r>
              <a:rPr lang="en-US" dirty="0"/>
              <a:t>To start with: how we can create one point in the null distribution? </a:t>
            </a:r>
          </a:p>
          <a:p>
            <a:pPr lvl="2"/>
            <a:r>
              <a:rPr lang="en-US" dirty="0"/>
              <a:t>Hint: think about shuffling the data </a:t>
            </a:r>
          </a:p>
          <a:p>
            <a:pPr lvl="2"/>
            <a:r>
              <a:rPr lang="en-US" dirty="0"/>
              <a:t>If you are able to create a null distribution, upload a plot of it to Canvas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Step 4: What is the p-value that you get?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Step 5: What decision would you make? 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408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EDA5-B0AE-9B46-8F7A-7FBDD121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pick up from here next class…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16153-6D2D-014A-9672-A21F1A3A1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911" y="2184846"/>
            <a:ext cx="2622178" cy="420220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088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550"/>
          </a:xfrm>
        </p:spPr>
        <p:txBody>
          <a:bodyPr/>
          <a:lstStyle/>
          <a:p>
            <a:r>
              <a:rPr lang="en-US" dirty="0"/>
              <a:t>Where we are: what we have covered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22" y="1673603"/>
            <a:ext cx="10515600" cy="313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Descriptive statistics 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Statistical inference  </a:t>
            </a:r>
          </a:p>
          <a:p>
            <a:pPr lvl="1"/>
            <a:r>
              <a:rPr lang="en-US" dirty="0"/>
              <a:t>We have used computational methods for inference</a:t>
            </a:r>
          </a:p>
          <a:p>
            <a:pPr lvl="2">
              <a:spcAft>
                <a:spcPts val="1000"/>
              </a:spcAft>
            </a:pPr>
            <a:endParaRPr lang="en-US" dirty="0"/>
          </a:p>
        </p:txBody>
      </p:sp>
      <p:pic>
        <p:nvPicPr>
          <p:cNvPr id="7" name="Picture 6" descr="Sampling_image.png">
            <a:extLst>
              <a:ext uri="{FF2B5EF4-FFF2-40B4-BE49-F238E27FC236}">
                <a16:creationId xmlns:a16="http://schemas.microsoft.com/office/drawing/2014/main" id="{C0A30075-6533-AA45-977B-2E3491B92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58" y="3558719"/>
            <a:ext cx="5696120" cy="29748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1D4683-D6C7-1542-8739-D3B67E3C4BF3}"/>
              </a:ext>
            </a:extLst>
          </p:cNvPr>
          <p:cNvGrpSpPr/>
          <p:nvPr/>
        </p:nvGrpSpPr>
        <p:grpSpPr>
          <a:xfrm>
            <a:off x="1380885" y="3599584"/>
            <a:ext cx="2382383" cy="2794259"/>
            <a:chOff x="144751" y="3597465"/>
            <a:chExt cx="2382383" cy="279425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D0178E-47E5-7240-A033-E36990CCE04D}"/>
                </a:ext>
              </a:extLst>
            </p:cNvPr>
            <p:cNvSpPr/>
            <p:nvPr/>
          </p:nvSpPr>
          <p:spPr>
            <a:xfrm>
              <a:off x="144751" y="3597465"/>
              <a:ext cx="238238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rgbClr val="FF0000"/>
                  </a:solidFill>
                </a:rPr>
                <a:t>π, </a:t>
              </a:r>
              <a:r>
                <a:rPr lang="el-GR" sz="4800" dirty="0">
                  <a:solidFill>
                    <a:srgbClr val="FF0000"/>
                  </a:solidFill>
                </a:rPr>
                <a:t>μ</a:t>
              </a:r>
              <a:r>
                <a:rPr lang="en-US" sz="4800" dirty="0">
                  <a:solidFill>
                    <a:srgbClr val="FF0000"/>
                  </a:solidFill>
                </a:rPr>
                <a:t>, </a:t>
              </a:r>
              <a:r>
                <a:rPr lang="el-GR" sz="4800" dirty="0">
                  <a:solidFill>
                    <a:srgbClr val="FF0000"/>
                  </a:solidFill>
                </a:rPr>
                <a:t>σ</a:t>
              </a:r>
              <a:r>
                <a:rPr lang="en-US" sz="4800" dirty="0">
                  <a:solidFill>
                    <a:srgbClr val="FF0000"/>
                  </a:solidFill>
                </a:rPr>
                <a:t>, </a:t>
              </a:r>
              <a:r>
                <a:rPr lang="el-GR" sz="4800" dirty="0">
                  <a:solidFill>
                    <a:srgbClr val="FF0000"/>
                  </a:solidFill>
                </a:rPr>
                <a:t>ρ</a:t>
              </a:r>
              <a:endParaRPr lang="en-US" sz="4800" dirty="0">
                <a:solidFill>
                  <a:srgbClr val="FF0000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8921FF-F455-E14E-8400-0AD5C3621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67" y="4598326"/>
              <a:ext cx="1195598" cy="179339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8873A8-4821-5A47-8A21-39FF018B7668}"/>
              </a:ext>
            </a:extLst>
          </p:cNvPr>
          <p:cNvGrpSpPr/>
          <p:nvPr/>
        </p:nvGrpSpPr>
        <p:grpSpPr>
          <a:xfrm>
            <a:off x="9159358" y="3716623"/>
            <a:ext cx="2063385" cy="2775263"/>
            <a:chOff x="7279760" y="3570571"/>
            <a:chExt cx="2063385" cy="27752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A4EBF7-58CA-D946-A775-8F8AB03DA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668" y="4601069"/>
              <a:ext cx="1395427" cy="17447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05B738-CDAB-9A4F-B62B-5D75417847F6}"/>
                </a:ext>
              </a:extLst>
            </p:cNvPr>
            <p:cNvSpPr/>
            <p:nvPr/>
          </p:nvSpPr>
          <p:spPr>
            <a:xfrm>
              <a:off x="7279760" y="3570571"/>
              <a:ext cx="206338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rgbClr val="FF0000"/>
                  </a:solidFill>
                </a:rPr>
                <a:t>p̂,</a:t>
              </a:r>
              <a:r>
                <a:rPr lang="en-US" sz="4800" baseline="-25000" dirty="0">
                  <a:solidFill>
                    <a:srgbClr val="FF0000"/>
                  </a:solidFill>
                </a:rPr>
                <a:t> </a:t>
              </a:r>
              <a:r>
                <a:rPr lang="en-US" sz="4800" dirty="0">
                  <a:solidFill>
                    <a:srgbClr val="FF0000"/>
                  </a:solidFill>
                </a:rPr>
                <a:t>x̅, s, r</a:t>
              </a:r>
              <a:endParaRPr lang="en-US" sz="4800" baseline="-25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095D8-2549-8C44-82EA-543437C538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295" y="1642987"/>
            <a:ext cx="1567929" cy="1787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2E669-6F00-B847-B8EB-B7A5D1E57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304" y="1580175"/>
            <a:ext cx="1745505" cy="17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2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550"/>
          </a:xfrm>
        </p:spPr>
        <p:txBody>
          <a:bodyPr/>
          <a:lstStyle/>
          <a:p>
            <a:r>
              <a:rPr lang="en-US" dirty="0"/>
              <a:t>Where we are: what we have covered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22" y="1673603"/>
            <a:ext cx="10515600" cy="3135460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dirty="0"/>
              <a:t>Statistical inference using computational methods</a:t>
            </a:r>
          </a:p>
          <a:p>
            <a:pPr lvl="1">
              <a:spcAft>
                <a:spcPts val="1000"/>
              </a:spcAft>
            </a:pPr>
            <a:r>
              <a:rPr lang="en-US" dirty="0"/>
              <a:t>Confidence intervals using the bootstrap </a:t>
            </a:r>
          </a:p>
          <a:p>
            <a:pPr lvl="1">
              <a:spcAft>
                <a:spcPts val="1000"/>
              </a:spcAft>
            </a:pPr>
            <a:r>
              <a:rPr lang="en-US" dirty="0"/>
              <a:t>Hypothesis tests using permutation/randomization tests</a:t>
            </a:r>
          </a:p>
          <a:p>
            <a:pPr lvl="2">
              <a:spcAft>
                <a:spcPts val="1000"/>
              </a:spcAft>
            </a:pPr>
            <a:r>
              <a:rPr lang="en-US" dirty="0"/>
              <a:t>Single proportion and two means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D0327E-55C0-9E42-930C-37764B47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563" y="1286703"/>
            <a:ext cx="3115661" cy="29533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F44AC1-F9F6-6345-A723-E7052CDDE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06" y="4433117"/>
            <a:ext cx="1927994" cy="2268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A38A69-3C08-3B4D-94AA-A34A9197A9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4" y="4351431"/>
            <a:ext cx="4727643" cy="1665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25B4B-364F-4668-AAD8-0FB61ACFD5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644" y="3939872"/>
            <a:ext cx="2800562" cy="26609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980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are: where are we going…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49813"/>
            <a:ext cx="10515600" cy="3873150"/>
          </a:xfrm>
        </p:spPr>
        <p:txBody>
          <a:bodyPr>
            <a:normAutofit/>
          </a:bodyPr>
          <a:lstStyle/>
          <a:p>
            <a:pPr marL="0" indent="0">
              <a:spcAft>
                <a:spcPts val="1000"/>
              </a:spcAft>
              <a:buNone/>
            </a:pPr>
            <a:r>
              <a:rPr lang="en-US" dirty="0"/>
              <a:t>Continuation of statistical inference using computational methods</a:t>
            </a:r>
          </a:p>
          <a:p>
            <a:pPr lvl="1">
              <a:spcAft>
                <a:spcPts val="1000"/>
              </a:spcAft>
            </a:pPr>
            <a:r>
              <a:rPr lang="en-US" dirty="0"/>
              <a:t>Hypothesis tests for more than two means and correlation</a:t>
            </a:r>
          </a:p>
          <a:p>
            <a:pPr lvl="1">
              <a:spcAft>
                <a:spcPts val="1000"/>
              </a:spcAft>
            </a:pPr>
            <a:r>
              <a:rPr lang="en-US" dirty="0"/>
              <a:t>Theories of hypothesis tests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Statistical inference based on math/theory</a:t>
            </a:r>
          </a:p>
          <a:p>
            <a:pPr lvl="1"/>
            <a:r>
              <a:rPr lang="en-US" dirty="0"/>
              <a:t>t-tests, ANOVA, regression, etc.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0325C-79AD-594C-BA62-181D3931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838" y="4121854"/>
            <a:ext cx="4254023" cy="23974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669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FD8DB1-3AD4-4B4C-A46B-A4F8DE1B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4" y="579440"/>
            <a:ext cx="6280581" cy="3535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EE281-62B6-4E87-8435-7B9986774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0" y="2895028"/>
            <a:ext cx="5161979" cy="36429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029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0FF7-DE3F-4591-B485-14B101A2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tests for more than two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D3EC-8B51-4617-BF48-D74AF8F72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0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635"/>
          </a:xfrm>
        </p:spPr>
        <p:txBody>
          <a:bodyPr/>
          <a:lstStyle/>
          <a:p>
            <a:r>
              <a:rPr lang="en-US" dirty="0"/>
              <a:t>The logic of hypothesis tests…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3331"/>
            <a:ext cx="10515600" cy="1783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start with a claim about a population parameter</a:t>
            </a:r>
          </a:p>
          <a:p>
            <a:pPr lvl="1"/>
            <a:r>
              <a:rPr lang="en-US" dirty="0"/>
              <a:t>E.g., µ = 4.2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dirty="0"/>
              <a:t>This claim implies we should get a certain distribution of statistics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29" y="3731992"/>
            <a:ext cx="5230479" cy="28658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2231" y="4205339"/>
            <a:ext cx="45958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If our observed statistic is highly </a:t>
            </a:r>
          </a:p>
          <a:p>
            <a:r>
              <a:rPr lang="en-US" sz="2600" dirty="0"/>
              <a:t>unlikely, we reject the claim </a:t>
            </a:r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678904" y="6079957"/>
            <a:ext cx="96253" cy="962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35" y="2117558"/>
            <a:ext cx="569903" cy="5699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392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19.1|54.1|1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6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38.5|71.4|3.2|2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7"/>
  <p:tag name="ORIGINALWIDTH" val="3553.5"/>
  <p:tag name="LATEXADDIN" val="\documentclass{article}&#10;\usepackage{amsmath}&#10;\pagestyle{empty}&#10;\begin{document}&#10;&#10;$$F ~ = ~ \frac{ \mbox{between-group variability}}{\mbox{within-group variability}} ~ = ~ \frac{\frac{1}{K - 1}\sum_{i=1}^{K}{n_i(\bar{x}_i - \bar{x}_{tot})^2}}{\frac{1}{N - K}\sum_{i=1}^{K}\sum_{j=1}^{n_i}{(x_{ij}-\bar{x}_i)^2}}$$&#10;&#10;&#10;\end{document}"/>
  <p:tag name="IGUANATEXSIZE" val="20"/>
  <p:tag name="IGUANATEXCURSOR" val="163"/>
  <p:tag name="TRANSPARENCY" val="True"/>
  <p:tag name="FILENAME" val=""/>
  <p:tag name="INPUTTYPE" val="0"/>
  <p:tag name="LATEXENGINEID" val="0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3.1|10.5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7|23.5|13.4|4|5.3|1.4|8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14.7|34.8|31.5|7.7|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2.6|2.1|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12.8|16.3|5.6|10.7|1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7.2|24.2|18.7|6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8.8|9.7|7.2|6.3|5.2|21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2.8|6.2|65.3|9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3.1|4.1|1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8.3|12.3|21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7|8.5|29.8|14.1|5|18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1.7|11.6|11|9.7|12.6|33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3|10.3|17.4|19.1|6.4|7.4|17.2|6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7.3|11.4|19.8|5.9|6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4.1|2.8|5.5|7.9|3.5|1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4.9|9|5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3|6.1|6|18.4|9.5|2.5|2.9|4.1|28.4|11.5|6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17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1494</Words>
  <Application>Microsoft Office PowerPoint</Application>
  <PresentationFormat>Widescreen</PresentationFormat>
  <Paragraphs>263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Hypothesis tests for more than two means</vt:lpstr>
      <vt:lpstr>Overview</vt:lpstr>
      <vt:lpstr>PowerPoint Presentation</vt:lpstr>
      <vt:lpstr>Where we are: what we have covered </vt:lpstr>
      <vt:lpstr>Where we are: what we have covered </vt:lpstr>
      <vt:lpstr>Where we are: where are we going…</vt:lpstr>
      <vt:lpstr>PowerPoint Presentation</vt:lpstr>
      <vt:lpstr>Hypothesis tests for more than two means</vt:lpstr>
      <vt:lpstr>The logic of hypothesis tests…</vt:lpstr>
      <vt:lpstr>The logic of hypothesis tests…</vt:lpstr>
      <vt:lpstr>Five steps of hypothesis testing</vt:lpstr>
      <vt:lpstr>Comparing more than two means</vt:lpstr>
      <vt:lpstr>Comparing more than two means</vt:lpstr>
      <vt:lpstr>Sudoku by field</vt:lpstr>
      <vt:lpstr>Step 2a: Plot of completion time by major</vt:lpstr>
      <vt:lpstr>Sudoku by field</vt:lpstr>
      <vt:lpstr>Comparing multiple means</vt:lpstr>
      <vt:lpstr>Using the MAD statistic</vt:lpstr>
      <vt:lpstr>Null distribution</vt:lpstr>
      <vt:lpstr>P-value</vt:lpstr>
      <vt:lpstr>Conclusions? </vt:lpstr>
      <vt:lpstr>Hypothesis tests for more than two means in R</vt:lpstr>
      <vt:lpstr>Let’s try this analysis in R…</vt:lpstr>
      <vt:lpstr>Visualize the data</vt:lpstr>
      <vt:lpstr>Calculating the statistic of interest</vt:lpstr>
      <vt:lpstr>Creating the null distribution</vt:lpstr>
      <vt:lpstr>Creating the null distribution</vt:lpstr>
      <vt:lpstr>Creating the null distribution</vt:lpstr>
      <vt:lpstr>Hypothesis tests for correlation</vt:lpstr>
      <vt:lpstr>The logic of hypothesis tests</vt:lpstr>
      <vt:lpstr>Hypothesis tests for correlation</vt:lpstr>
      <vt:lpstr>Significance tests for correlation</vt:lpstr>
      <vt:lpstr>Hypothesis testing for correlation</vt:lpstr>
      <vt:lpstr>Try this at home!</vt:lpstr>
      <vt:lpstr>We will pick up from here next class…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tests for more than two means</dc:title>
  <dc:creator>Meyers, Ethan</dc:creator>
  <cp:lastModifiedBy>Meyers, Ethan</cp:lastModifiedBy>
  <cp:revision>3</cp:revision>
  <dcterms:created xsi:type="dcterms:W3CDTF">2021-03-23T20:05:19Z</dcterms:created>
  <dcterms:modified xsi:type="dcterms:W3CDTF">2021-03-23T20:07:58Z</dcterms:modified>
</cp:coreProperties>
</file>